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0AE0E7-1DB8-4397-9831-22B2C110B81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CEF08-62B2-4037-9CF7-F905D2EA46A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0AE0E7-1DB8-4397-9831-22B2C110B81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CEF08-62B2-4037-9CF7-F905D2EA46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0AE0E7-1DB8-4397-9831-22B2C110B81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CEF08-62B2-4037-9CF7-F905D2EA46A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0AE0E7-1DB8-4397-9831-22B2C110B81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CEF08-62B2-4037-9CF7-F905D2EA46A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DB0AE0E7-1DB8-4397-9831-22B2C110B81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CEF08-62B2-4037-9CF7-F905D2EA46A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0AE0E7-1DB8-4397-9831-22B2C110B815}"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CEF08-62B2-4037-9CF7-F905D2EA46A2}"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0AE0E7-1DB8-4397-9831-22B2C110B815}" type="datetimeFigureOut">
              <a:rPr lang="en-US" smtClean="0"/>
              <a:t>4/18/2019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0CEF08-62B2-4037-9CF7-F905D2EA46A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0AE0E7-1DB8-4397-9831-22B2C110B815}" type="datetimeFigureOut">
              <a:rPr lang="en-US" smtClean="0"/>
              <a:t>4/18/2019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0CEF08-62B2-4037-9CF7-F905D2EA46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0AE0E7-1DB8-4397-9831-22B2C110B815}" type="datetimeFigureOut">
              <a:rPr lang="en-US" smtClean="0"/>
              <a:t>4/18/2019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CEF08-62B2-4037-9CF7-F905D2EA46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B0AE0E7-1DB8-4397-9831-22B2C110B815}" type="datetimeFigureOut">
              <a:rPr lang="en-US" smtClean="0"/>
              <a:t>4/18/2019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90CEF08-62B2-4037-9CF7-F905D2EA46A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0AE0E7-1DB8-4397-9831-22B2C110B815}"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CEF08-62B2-4037-9CF7-F905D2EA46A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B0AE0E7-1DB8-4397-9831-22B2C110B815}" type="datetimeFigureOut">
              <a:rPr lang="en-US" smtClean="0"/>
              <a:t>4/18/2019</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90CEF08-62B2-4037-9CF7-F905D2EA46A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EDI/ASCII Training  </a:t>
            </a:r>
            <a:endParaRPr lang="en-US" dirty="0"/>
          </a:p>
        </p:txBody>
      </p:sp>
      <p:sp>
        <p:nvSpPr>
          <p:cNvPr id="3" name="Subtitle 2"/>
          <p:cNvSpPr>
            <a:spLocks noGrp="1"/>
          </p:cNvSpPr>
          <p:nvPr>
            <p:ph type="subTitle" idx="1"/>
          </p:nvPr>
        </p:nvSpPr>
        <p:spPr/>
        <p:txBody>
          <a:bodyPr/>
          <a:lstStyle/>
          <a:p>
            <a:r>
              <a:rPr lang="en-US" dirty="0" smtClean="0"/>
              <a:t>UAT Test preparation</a:t>
            </a:r>
            <a:endParaRPr lang="en-US" dirty="0"/>
          </a:p>
        </p:txBody>
      </p:sp>
    </p:spTree>
    <p:extLst>
      <p:ext uri="{BB962C8B-B14F-4D97-AF65-F5344CB8AC3E}">
        <p14:creationId xmlns:p14="http://schemas.microsoft.com/office/powerpoint/2010/main" val="1747004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Manipulating the files</a:t>
            </a:r>
            <a:endParaRPr lang="en-US" dirty="0"/>
          </a:p>
        </p:txBody>
      </p:sp>
      <p:sp>
        <p:nvSpPr>
          <p:cNvPr id="3" name="Content Placeholder 2"/>
          <p:cNvSpPr>
            <a:spLocks noGrp="1"/>
          </p:cNvSpPr>
          <p:nvPr>
            <p:ph idx="1"/>
          </p:nvPr>
        </p:nvSpPr>
        <p:spPr/>
        <p:txBody>
          <a:bodyPr/>
          <a:lstStyle/>
          <a:p>
            <a:r>
              <a:rPr lang="en-US" dirty="0" smtClean="0"/>
              <a:t>Key points to file manipulation</a:t>
            </a:r>
          </a:p>
          <a:p>
            <a:pPr>
              <a:buFont typeface="Arial" panose="020B0604020202020204" pitchFamily="34" charset="0"/>
              <a:buChar char="•"/>
            </a:pPr>
            <a:r>
              <a:rPr lang="en-US" dirty="0" smtClean="0"/>
              <a:t>Each license has it’s own ASCII guide for file layout</a:t>
            </a:r>
          </a:p>
          <a:p>
            <a:pPr>
              <a:buFont typeface="Arial" panose="020B0604020202020204" pitchFamily="34" charset="0"/>
              <a:buChar char="•"/>
            </a:pPr>
            <a:r>
              <a:rPr lang="en-US" dirty="0" smtClean="0"/>
              <a:t>Every file has the same length (positions); 576</a:t>
            </a:r>
          </a:p>
          <a:p>
            <a:pPr>
              <a:buFont typeface="Arial" panose="020B0604020202020204" pitchFamily="34" charset="0"/>
              <a:buChar char="•"/>
            </a:pPr>
            <a:r>
              <a:rPr lang="en-US" dirty="0" smtClean="0"/>
              <a:t>Removals of information must be space filled</a:t>
            </a:r>
          </a:p>
          <a:p>
            <a:pPr>
              <a:buFont typeface="Arial" panose="020B0604020202020204" pitchFamily="34" charset="0"/>
              <a:buChar char="•"/>
            </a:pPr>
            <a:r>
              <a:rPr lang="en-US" dirty="0" smtClean="0"/>
              <a:t>Depending on the tax type different the same position could have two different field descriptions/values so understanding/using the guide will be helpful for testing/troubleshooting.</a:t>
            </a:r>
            <a:endParaRPr lang="en-US" dirty="0"/>
          </a:p>
        </p:txBody>
      </p:sp>
    </p:spTree>
    <p:extLst>
      <p:ext uri="{BB962C8B-B14F-4D97-AF65-F5344CB8AC3E}">
        <p14:creationId xmlns:p14="http://schemas.microsoft.com/office/powerpoint/2010/main" val="996007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Triggering errors</a:t>
            </a:r>
            <a:endParaRPr lang="en-US" dirty="0"/>
          </a:p>
        </p:txBody>
      </p:sp>
      <p:sp>
        <p:nvSpPr>
          <p:cNvPr id="3" name="Content Placeholder 2"/>
          <p:cNvSpPr>
            <a:spLocks noGrp="1"/>
          </p:cNvSpPr>
          <p:nvPr>
            <p:ph idx="1"/>
          </p:nvPr>
        </p:nvSpPr>
        <p:spPr/>
        <p:txBody>
          <a:bodyPr/>
          <a:lstStyle/>
          <a:p>
            <a:r>
              <a:rPr lang="en-US" dirty="0" smtClean="0"/>
              <a:t>EDI Level 1 Errors</a:t>
            </a:r>
          </a:p>
          <a:p>
            <a:endParaRPr lang="en-US" dirty="0"/>
          </a:p>
          <a:p>
            <a:r>
              <a:rPr lang="en-US" dirty="0" smtClean="0"/>
              <a:t>Lets take a look at the ASCII File level 1 errors on page 52 of Sprint 3 </a:t>
            </a:r>
            <a:r>
              <a:rPr lang="en-US" dirty="0" err="1" smtClean="0"/>
              <a:t>Deliv</a:t>
            </a:r>
            <a:r>
              <a:rPr lang="en-US" dirty="0" smtClean="0"/>
              <a:t>.</a:t>
            </a:r>
          </a:p>
          <a:p>
            <a:pPr>
              <a:buFont typeface="Arial" panose="020B0604020202020204" pitchFamily="34" charset="0"/>
              <a:buChar char="•"/>
            </a:pPr>
            <a:r>
              <a:rPr lang="en-US" dirty="0" smtClean="0"/>
              <a:t>5 errors total</a:t>
            </a:r>
          </a:p>
          <a:p>
            <a:pPr>
              <a:buFont typeface="Arial" panose="020B0604020202020204" pitchFamily="34" charset="0"/>
              <a:buChar char="•"/>
            </a:pPr>
            <a:endParaRPr lang="en-US" dirty="0"/>
          </a:p>
          <a:p>
            <a:pPr marL="0" indent="0"/>
            <a:r>
              <a:rPr lang="en-US" dirty="0" smtClean="0"/>
              <a:t>Lets walk through an example of how to trigger those types of errors together.</a:t>
            </a:r>
            <a:endParaRPr lang="en-US" dirty="0"/>
          </a:p>
        </p:txBody>
      </p:sp>
    </p:spTree>
    <p:extLst>
      <p:ext uri="{BB962C8B-B14F-4D97-AF65-F5344CB8AC3E}">
        <p14:creationId xmlns:p14="http://schemas.microsoft.com/office/powerpoint/2010/main" val="2202587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Triggering errors</a:t>
            </a:r>
            <a:endParaRPr lang="en-US" dirty="0"/>
          </a:p>
        </p:txBody>
      </p:sp>
      <p:sp>
        <p:nvSpPr>
          <p:cNvPr id="3" name="Content Placeholder 2"/>
          <p:cNvSpPr>
            <a:spLocks noGrp="1"/>
          </p:cNvSpPr>
          <p:nvPr>
            <p:ph idx="1"/>
          </p:nvPr>
        </p:nvSpPr>
        <p:spPr/>
        <p:txBody>
          <a:bodyPr/>
          <a:lstStyle/>
          <a:p>
            <a:r>
              <a:rPr lang="en-US" dirty="0" smtClean="0"/>
              <a:t>EDI Level 2 Errors</a:t>
            </a:r>
          </a:p>
          <a:p>
            <a:endParaRPr lang="en-US" dirty="0"/>
          </a:p>
          <a:p>
            <a:r>
              <a:rPr lang="en-US" dirty="0" smtClean="0"/>
              <a:t>Lets take a look at the ASCII File level 2 errors on page 54 of Sprint 3 </a:t>
            </a:r>
            <a:r>
              <a:rPr lang="en-US" dirty="0" err="1" smtClean="0"/>
              <a:t>Deliv</a:t>
            </a:r>
            <a:r>
              <a:rPr lang="en-US" dirty="0" smtClean="0"/>
              <a:t>.</a:t>
            </a:r>
          </a:p>
          <a:p>
            <a:pPr>
              <a:buFont typeface="Arial" panose="020B0604020202020204" pitchFamily="34" charset="0"/>
              <a:buChar char="•"/>
            </a:pPr>
            <a:endParaRPr lang="en-US" dirty="0"/>
          </a:p>
          <a:p>
            <a:pPr marL="0" indent="0"/>
            <a:r>
              <a:rPr lang="en-US" dirty="0" smtClean="0"/>
              <a:t>Lets walk through an example of how to trigger those types of errors together.</a:t>
            </a:r>
            <a:endParaRPr lang="en-US" dirty="0"/>
          </a:p>
        </p:txBody>
      </p:sp>
    </p:spTree>
    <p:extLst>
      <p:ext uri="{BB962C8B-B14F-4D97-AF65-F5344CB8AC3E}">
        <p14:creationId xmlns:p14="http://schemas.microsoft.com/office/powerpoint/2010/main" val="2296792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interface</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9259" y="943231"/>
            <a:ext cx="7390341" cy="39335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4696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interface</a:t>
            </a:r>
            <a:endParaRPr lang="en-US"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066800"/>
            <a:ext cx="7466541" cy="39741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89764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interface samples</a:t>
            </a:r>
            <a:endParaRPr lang="en-US" dirty="0"/>
          </a:p>
        </p:txBody>
      </p:sp>
      <p:sp>
        <p:nvSpPr>
          <p:cNvPr id="3" name="Content Placeholder 2"/>
          <p:cNvSpPr>
            <a:spLocks noGrp="1"/>
          </p:cNvSpPr>
          <p:nvPr>
            <p:ph idx="1"/>
          </p:nvPr>
        </p:nvSpPr>
        <p:spPr/>
        <p:txBody>
          <a:bodyPr/>
          <a:lstStyle/>
          <a:p>
            <a:endParaRPr lang="en-US" dirty="0"/>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8818" t="12127" r="4091" b="24336"/>
          <a:stretch/>
        </p:blipFill>
        <p:spPr bwMode="auto">
          <a:xfrm>
            <a:off x="228600" y="1094508"/>
            <a:ext cx="8448296" cy="3706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86754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level 2 display</a:t>
            </a:r>
            <a:endParaRPr lang="en-US" dirty="0"/>
          </a:p>
        </p:txBody>
      </p:sp>
      <p:sp>
        <p:nvSpPr>
          <p:cNvPr id="3" name="Content Placeholder 2"/>
          <p:cNvSpPr>
            <a:spLocks noGrp="1"/>
          </p:cNvSpPr>
          <p:nvPr>
            <p:ph idx="1"/>
          </p:nvPr>
        </p:nvSpPr>
        <p:spPr/>
        <p:txBody>
          <a:bodyPr/>
          <a:lstStyle/>
          <a:p>
            <a:endParaRPr lang="en-US"/>
          </a:p>
        </p:txBody>
      </p:sp>
      <p:pic>
        <p:nvPicPr>
          <p:cNvPr id="819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796" t="19282" r="23585" b="1154"/>
          <a:stretch/>
        </p:blipFill>
        <p:spPr bwMode="auto">
          <a:xfrm>
            <a:off x="1066800" y="1066800"/>
            <a:ext cx="6836230" cy="55019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32377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p:txBody>
          <a:bodyPr/>
          <a:lstStyle/>
          <a:p>
            <a:r>
              <a:rPr lang="en-US" dirty="0" smtClean="0"/>
              <a:t>Using the ASCII Master Spreadsheet complete the following tasks:</a:t>
            </a:r>
          </a:p>
          <a:p>
            <a:pPr>
              <a:buFont typeface="Arial" panose="020B0604020202020204" pitchFamily="34" charset="0"/>
              <a:buChar char="•"/>
            </a:pPr>
            <a:r>
              <a:rPr lang="en-US" dirty="0" smtClean="0"/>
              <a:t>Create a sample AC file</a:t>
            </a:r>
          </a:p>
          <a:p>
            <a:pPr>
              <a:buFont typeface="Arial" panose="020B0604020202020204" pitchFamily="34" charset="0"/>
              <a:buChar char="•"/>
            </a:pPr>
            <a:r>
              <a:rPr lang="en-US" dirty="0" smtClean="0"/>
              <a:t>Convert the file into a .</a:t>
            </a:r>
            <a:r>
              <a:rPr lang="en-US" dirty="0" err="1" smtClean="0"/>
              <a:t>dat</a:t>
            </a:r>
            <a:r>
              <a:rPr lang="en-US" dirty="0" smtClean="0"/>
              <a:t> file</a:t>
            </a:r>
          </a:p>
          <a:p>
            <a:pPr>
              <a:buFont typeface="Arial" panose="020B0604020202020204" pitchFamily="34" charset="0"/>
              <a:buChar char="•"/>
            </a:pPr>
            <a:r>
              <a:rPr lang="en-US" dirty="0" smtClean="0"/>
              <a:t>Update the file to reflect a Level 1 Error</a:t>
            </a:r>
            <a:endParaRPr lang="en-US" dirty="0"/>
          </a:p>
        </p:txBody>
      </p:sp>
    </p:spTree>
    <p:extLst>
      <p:ext uri="{BB962C8B-B14F-4D97-AF65-F5344CB8AC3E}">
        <p14:creationId xmlns:p14="http://schemas.microsoft.com/office/powerpoint/2010/main" val="792226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Questions/Concerns?</a:t>
            </a:r>
            <a:endParaRPr lang="en-US" dirty="0"/>
          </a:p>
        </p:txBody>
      </p:sp>
    </p:spTree>
    <p:extLst>
      <p:ext uri="{BB962C8B-B14F-4D97-AF65-F5344CB8AC3E}">
        <p14:creationId xmlns:p14="http://schemas.microsoft.com/office/powerpoint/2010/main" val="3064142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Good Luck with testing</a:t>
            </a:r>
            <a:endParaRPr lang="en-US" dirty="0"/>
          </a:p>
        </p:txBody>
      </p:sp>
    </p:spTree>
    <p:extLst>
      <p:ext uri="{BB962C8B-B14F-4D97-AF65-F5344CB8AC3E}">
        <p14:creationId xmlns:p14="http://schemas.microsoft.com/office/powerpoint/2010/main" val="2023859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a:buFont typeface="+mj-lt"/>
              <a:buAutoNum type="arabicPeriod"/>
            </a:pPr>
            <a:r>
              <a:rPr lang="en-US" dirty="0" smtClean="0"/>
              <a:t>ASCII Spreadsheet Discussion</a:t>
            </a:r>
          </a:p>
          <a:p>
            <a:pPr>
              <a:buFont typeface="+mj-lt"/>
              <a:buAutoNum type="arabicPeriod"/>
            </a:pPr>
            <a:r>
              <a:rPr lang="en-US" dirty="0" smtClean="0"/>
              <a:t>Creating test data (Important Data Points, Required fields and Information, Saving output files in the proper format)</a:t>
            </a:r>
          </a:p>
          <a:p>
            <a:pPr>
              <a:buFont typeface="+mj-lt"/>
              <a:buAutoNum type="arabicPeriod"/>
            </a:pPr>
            <a:r>
              <a:rPr lang="en-US" dirty="0" smtClean="0"/>
              <a:t>Manipulating the files (Utilizing the ASCII guides, Understanding the breakdown of the field positions, Understanding File Structure)</a:t>
            </a:r>
          </a:p>
          <a:p>
            <a:pPr>
              <a:buFont typeface="+mj-lt"/>
              <a:buAutoNum type="arabicPeriod"/>
            </a:pPr>
            <a:r>
              <a:rPr lang="en-US" dirty="0" smtClean="0"/>
              <a:t>Triggering Errors (Level 1 Errors, Level 2 Errors)</a:t>
            </a:r>
          </a:p>
          <a:p>
            <a:pPr>
              <a:buFont typeface="+mj-lt"/>
              <a:buAutoNum type="arabicPeriod"/>
            </a:pPr>
            <a:r>
              <a:rPr lang="en-US" dirty="0" smtClean="0"/>
              <a:t>Understanding the Interface</a:t>
            </a:r>
          </a:p>
          <a:p>
            <a:pPr>
              <a:buFont typeface="+mj-lt"/>
              <a:buAutoNum type="arabicPeriod"/>
            </a:pPr>
            <a:r>
              <a:rPr lang="en-US" dirty="0" smtClean="0"/>
              <a:t>Exercise Manipulating files</a:t>
            </a:r>
          </a:p>
          <a:p>
            <a:pPr>
              <a:buFont typeface="+mj-lt"/>
              <a:buAutoNum type="arabicPeriod"/>
            </a:pPr>
            <a:r>
              <a:rPr lang="en-US" dirty="0" smtClean="0"/>
              <a:t>Questions/Concerns</a:t>
            </a:r>
          </a:p>
          <a:p>
            <a:pPr lvl="1">
              <a:buFont typeface="+mj-lt"/>
              <a:buAutoNum type="arabicPeriod"/>
            </a:pPr>
            <a:endParaRPr lang="en-US" dirty="0"/>
          </a:p>
        </p:txBody>
      </p:sp>
    </p:spTree>
    <p:extLst>
      <p:ext uri="{BB962C8B-B14F-4D97-AF65-F5344CB8AC3E}">
        <p14:creationId xmlns:p14="http://schemas.microsoft.com/office/powerpoint/2010/main" val="3199661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Ascii</a:t>
            </a:r>
            <a:r>
              <a:rPr lang="en-US" dirty="0" smtClean="0"/>
              <a:t> Spreadsheet Discussion</a:t>
            </a:r>
            <a:endParaRPr lang="en-US" dirty="0"/>
          </a:p>
        </p:txBody>
      </p:sp>
      <p:sp>
        <p:nvSpPr>
          <p:cNvPr id="3" name="Content Placeholder 2"/>
          <p:cNvSpPr>
            <a:spLocks noGrp="1"/>
          </p:cNvSpPr>
          <p:nvPr>
            <p:ph idx="1"/>
          </p:nvPr>
        </p:nvSpPr>
        <p:spPr/>
        <p:txBody>
          <a:bodyPr/>
          <a:lstStyle/>
          <a:p>
            <a:r>
              <a:rPr lang="en-US" dirty="0" smtClean="0"/>
              <a:t>ASCII Master_V001 vs ASCII </a:t>
            </a:r>
            <a:r>
              <a:rPr lang="en-US" dirty="0" err="1" smtClean="0"/>
              <a:t>Master_Rays</a:t>
            </a:r>
            <a:r>
              <a:rPr lang="en-US" dirty="0" smtClean="0"/>
              <a:t> Version</a:t>
            </a:r>
          </a:p>
          <a:p>
            <a:pPr>
              <a:buFont typeface="Arial" panose="020B0604020202020204" pitchFamily="34" charset="0"/>
              <a:buChar char="•"/>
            </a:pPr>
            <a:r>
              <a:rPr lang="en-US" dirty="0" smtClean="0"/>
              <a:t>Excel Spreadsheet Schedule Issues document</a:t>
            </a:r>
          </a:p>
          <a:p>
            <a:pPr>
              <a:buFont typeface="Arial" panose="020B0604020202020204" pitchFamily="34" charset="0"/>
              <a:buChar char="•"/>
            </a:pPr>
            <a:r>
              <a:rPr lang="en-US" dirty="0" smtClean="0"/>
              <a:t>Master_V001 – Latest with removal of BT details as requested by DMV</a:t>
            </a:r>
          </a:p>
          <a:p>
            <a:pPr>
              <a:buFont typeface="Arial" panose="020B0604020202020204" pitchFamily="34" charset="0"/>
              <a:buChar char="•"/>
            </a:pPr>
            <a:r>
              <a:rPr lang="en-US" dirty="0" err="1" smtClean="0"/>
              <a:t>Master_Rays_Version</a:t>
            </a:r>
            <a:r>
              <a:rPr lang="en-US" dirty="0" smtClean="0"/>
              <a:t> – Highlighted sections where not required by VAETS </a:t>
            </a:r>
            <a:r>
              <a:rPr lang="en-US" dirty="0" err="1" smtClean="0"/>
              <a:t>etc</a:t>
            </a:r>
            <a:r>
              <a:rPr lang="en-US" dirty="0" smtClean="0"/>
              <a:t> (See Spreadsheet)</a:t>
            </a:r>
            <a:endParaRPr lang="en-US" dirty="0"/>
          </a:p>
        </p:txBody>
      </p:sp>
    </p:spTree>
    <p:extLst>
      <p:ext uri="{BB962C8B-B14F-4D97-AF65-F5344CB8AC3E}">
        <p14:creationId xmlns:p14="http://schemas.microsoft.com/office/powerpoint/2010/main" val="314733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Enabling macros</a:t>
            </a:r>
            <a:endParaRPr lang="en-US" dirty="0"/>
          </a:p>
        </p:txBody>
      </p:sp>
      <p:sp>
        <p:nvSpPr>
          <p:cNvPr id="3" name="Content Placeholder 2"/>
          <p:cNvSpPr>
            <a:spLocks noGrp="1"/>
          </p:cNvSpPr>
          <p:nvPr>
            <p:ph idx="1"/>
          </p:nvPr>
        </p:nvSpPr>
        <p:spPr/>
        <p:txBody>
          <a:bodyPr/>
          <a:lstStyle/>
          <a:p>
            <a:endParaRPr lang="en-US" dirty="0"/>
          </a:p>
        </p:txBody>
      </p:sp>
      <p:pic>
        <p:nvPicPr>
          <p:cNvPr id="102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t="550" r="55430" b="37112"/>
          <a:stretch/>
        </p:blipFill>
        <p:spPr bwMode="auto">
          <a:xfrm>
            <a:off x="1430913" y="1219200"/>
            <a:ext cx="5798993" cy="4322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1219200" y="4876800"/>
            <a:ext cx="16002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566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Enabling Macros</a:t>
            </a:r>
            <a:endParaRPr lang="en-US" dirty="0"/>
          </a:p>
        </p:txBody>
      </p:sp>
      <p:sp>
        <p:nvSpPr>
          <p:cNvPr id="3" name="Content Placeholder 2"/>
          <p:cNvSpPr>
            <a:spLocks noGrp="1"/>
          </p:cNvSpPr>
          <p:nvPr>
            <p:ph idx="1"/>
          </p:nvPr>
        </p:nvSpPr>
        <p:spPr/>
        <p:txBody>
          <a:bodyPr/>
          <a:lstStyle/>
          <a:p>
            <a:r>
              <a:rPr lang="en-US" dirty="0" smtClean="0"/>
              <a:t>After selecting Options you will need to select Trust Center and subsequently Trust Center Settings</a:t>
            </a:r>
            <a:endParaRPr lang="en-US" dirty="0"/>
          </a:p>
        </p:txBody>
      </p:sp>
      <p:pic>
        <p:nvPicPr>
          <p:cNvPr id="2051"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1689" b="41613"/>
          <a:stretch/>
        </p:blipFill>
        <p:spPr bwMode="auto">
          <a:xfrm>
            <a:off x="609600" y="2036617"/>
            <a:ext cx="7865918" cy="38095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609600" y="4724400"/>
            <a:ext cx="16002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868391" y="5257800"/>
            <a:ext cx="16002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1722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Enabling macros</a:t>
            </a:r>
            <a:endParaRPr lang="en-US" dirty="0"/>
          </a:p>
        </p:txBody>
      </p:sp>
      <p:sp>
        <p:nvSpPr>
          <p:cNvPr id="3" name="Content Placeholder 2"/>
          <p:cNvSpPr>
            <a:spLocks noGrp="1"/>
          </p:cNvSpPr>
          <p:nvPr>
            <p:ph idx="1"/>
          </p:nvPr>
        </p:nvSpPr>
        <p:spPr/>
        <p:txBody>
          <a:bodyPr/>
          <a:lstStyle/>
          <a:p>
            <a:r>
              <a:rPr lang="en-US" dirty="0" smtClean="0"/>
              <a:t>Select Enable to be able to utilize the spreadsheets macros and select ok after this prompt</a:t>
            </a:r>
            <a:endParaRPr lang="en-US"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861" b="51593"/>
          <a:stretch/>
        </p:blipFill>
        <p:spPr bwMode="auto">
          <a:xfrm>
            <a:off x="571500" y="1905000"/>
            <a:ext cx="7852064" cy="3158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8162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test data</a:t>
            </a:r>
            <a:endParaRPr lang="en-US" dirty="0"/>
          </a:p>
        </p:txBody>
      </p:sp>
      <p:sp>
        <p:nvSpPr>
          <p:cNvPr id="3" name="Content Placeholder 2"/>
          <p:cNvSpPr>
            <a:spLocks noGrp="1"/>
          </p:cNvSpPr>
          <p:nvPr>
            <p:ph idx="1"/>
          </p:nvPr>
        </p:nvSpPr>
        <p:spPr/>
        <p:txBody>
          <a:bodyPr>
            <a:normAutofit lnSpcReduction="10000"/>
          </a:bodyPr>
          <a:lstStyle/>
          <a:p>
            <a:r>
              <a:rPr lang="en-US" dirty="0" smtClean="0"/>
              <a:t>Test Data is in exported from the spreadsheet in a .txt however we need to also test .</a:t>
            </a:r>
            <a:r>
              <a:rPr lang="en-US" dirty="0" err="1" smtClean="0"/>
              <a:t>dat</a:t>
            </a:r>
            <a:r>
              <a:rPr lang="en-US" dirty="0" smtClean="0"/>
              <a:t> format. *Notepad is needed in order to facilitate testing</a:t>
            </a:r>
          </a:p>
          <a:p>
            <a:endParaRPr lang="en-US" dirty="0" smtClean="0"/>
          </a:p>
          <a:p>
            <a:r>
              <a:rPr lang="en-US" dirty="0" smtClean="0"/>
              <a:t>Key Data Points/Required Fields</a:t>
            </a:r>
          </a:p>
          <a:p>
            <a:pPr>
              <a:buFont typeface="Arial" panose="020B0604020202020204" pitchFamily="34" charset="0"/>
              <a:buChar char="•"/>
            </a:pPr>
            <a:r>
              <a:rPr lang="en-US" dirty="0" smtClean="0"/>
              <a:t>FEIN- Must be existing in VAETS</a:t>
            </a:r>
          </a:p>
          <a:p>
            <a:pPr>
              <a:buFont typeface="Arial" panose="020B0604020202020204" pitchFamily="34" charset="0"/>
              <a:buChar char="•"/>
            </a:pPr>
            <a:r>
              <a:rPr lang="en-US" dirty="0" smtClean="0"/>
              <a:t>Return Period- Must be valid return period</a:t>
            </a:r>
          </a:p>
          <a:p>
            <a:pPr>
              <a:buFont typeface="Arial" panose="020B0604020202020204" pitchFamily="34" charset="0"/>
              <a:buChar char="•"/>
            </a:pPr>
            <a:r>
              <a:rPr lang="en-US" dirty="0" smtClean="0"/>
              <a:t>License number – Must exist in VAETS</a:t>
            </a:r>
          </a:p>
          <a:p>
            <a:pPr>
              <a:buFont typeface="Arial" panose="020B0604020202020204" pitchFamily="34" charset="0"/>
              <a:buChar char="•"/>
            </a:pPr>
            <a:r>
              <a:rPr lang="en-US" dirty="0" smtClean="0"/>
              <a:t>TCN- Must be a valid TCN for applicable License types</a:t>
            </a:r>
          </a:p>
          <a:p>
            <a:pPr>
              <a:buFont typeface="Arial" panose="020B0604020202020204" pitchFamily="34" charset="0"/>
              <a:buChar char="•"/>
            </a:pPr>
            <a:endParaRPr lang="en-US" dirty="0"/>
          </a:p>
          <a:p>
            <a:pPr marL="0" indent="0"/>
            <a:r>
              <a:rPr lang="en-US" dirty="0" smtClean="0"/>
              <a:t>When creating test accounts please keep track of your FEIN numbers as well as the license numbers that you are creating for those specific accounts as they will be necessary to submit your returns</a:t>
            </a:r>
            <a:endParaRPr lang="en-US" dirty="0"/>
          </a:p>
        </p:txBody>
      </p:sp>
    </p:spTree>
    <p:extLst>
      <p:ext uri="{BB962C8B-B14F-4D97-AF65-F5344CB8AC3E}">
        <p14:creationId xmlns:p14="http://schemas.microsoft.com/office/powerpoint/2010/main" val="2134358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test data</a:t>
            </a:r>
            <a:endParaRPr lang="en-US" dirty="0"/>
          </a:p>
        </p:txBody>
      </p:sp>
      <p:sp>
        <p:nvSpPr>
          <p:cNvPr id="3" name="Content Placeholder 2"/>
          <p:cNvSpPr>
            <a:spLocks noGrp="1"/>
          </p:cNvSpPr>
          <p:nvPr>
            <p:ph idx="1"/>
          </p:nvPr>
        </p:nvSpPr>
        <p:spPr/>
        <p:txBody>
          <a:bodyPr/>
          <a:lstStyle/>
          <a:p>
            <a:r>
              <a:rPr lang="en-US" dirty="0" smtClean="0"/>
              <a:t>Sample File Creation using AC on the ASCII spreadsheet</a:t>
            </a:r>
          </a:p>
          <a:p>
            <a:pPr>
              <a:buFont typeface="Arial" panose="020B0604020202020204" pitchFamily="34" charset="0"/>
              <a:buChar char="•"/>
            </a:pPr>
            <a:r>
              <a:rPr lang="en-US" dirty="0" smtClean="0"/>
              <a:t>Data Entry process</a:t>
            </a:r>
          </a:p>
          <a:p>
            <a:pPr>
              <a:buFont typeface="Arial" panose="020B0604020202020204" pitchFamily="34" charset="0"/>
              <a:buChar char="•"/>
            </a:pPr>
            <a:r>
              <a:rPr lang="en-US" dirty="0" smtClean="0"/>
              <a:t>Txt file creation</a:t>
            </a:r>
          </a:p>
          <a:p>
            <a:pPr>
              <a:buFont typeface="Arial" panose="020B0604020202020204" pitchFamily="34" charset="0"/>
              <a:buChar char="•"/>
            </a:pPr>
            <a:r>
              <a:rPr lang="en-US" dirty="0" smtClean="0"/>
              <a:t>Converting the .txt into a .</a:t>
            </a:r>
            <a:r>
              <a:rPr lang="en-US" dirty="0" err="1" smtClean="0"/>
              <a:t>dat</a:t>
            </a:r>
            <a:endParaRPr lang="en-US" dirty="0"/>
          </a:p>
        </p:txBody>
      </p:sp>
    </p:spTree>
    <p:extLst>
      <p:ext uri="{BB962C8B-B14F-4D97-AF65-F5344CB8AC3E}">
        <p14:creationId xmlns:p14="http://schemas.microsoft.com/office/powerpoint/2010/main" val="1234964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test data</a:t>
            </a:r>
            <a:endParaRPr lang="en-US" dirty="0"/>
          </a:p>
        </p:txBody>
      </p:sp>
      <p:sp>
        <p:nvSpPr>
          <p:cNvPr id="3" name="Content Placeholder 2"/>
          <p:cNvSpPr>
            <a:spLocks noGrp="1"/>
          </p:cNvSpPr>
          <p:nvPr>
            <p:ph idx="1"/>
          </p:nvPr>
        </p:nvSpPr>
        <p:spPr/>
        <p:txBody>
          <a:bodyPr/>
          <a:lstStyle/>
          <a:p>
            <a:r>
              <a:rPr lang="en-US" dirty="0" smtClean="0"/>
              <a:t>Converting the file into the proper format is important as the ASCII spreadsheet will generate a text file. I will show you how to convert your sample file into a .</a:t>
            </a:r>
            <a:r>
              <a:rPr lang="en-US" dirty="0" err="1" smtClean="0"/>
              <a:t>dat</a:t>
            </a:r>
            <a:r>
              <a:rPr lang="en-US" dirty="0" smtClean="0"/>
              <a:t> file.</a:t>
            </a:r>
          </a:p>
          <a:p>
            <a:pPr>
              <a:buFont typeface="+mj-lt"/>
              <a:buAutoNum type="arabicPeriod"/>
            </a:pPr>
            <a:r>
              <a:rPr lang="en-US" dirty="0" smtClean="0"/>
              <a:t>Open the notepad file generated by the spreadsheet</a:t>
            </a:r>
          </a:p>
          <a:p>
            <a:pPr>
              <a:buFont typeface="+mj-lt"/>
              <a:buAutoNum type="arabicPeriod"/>
            </a:pPr>
            <a:r>
              <a:rPr lang="en-US" dirty="0" smtClean="0"/>
              <a:t>Select File and the ‘Save As’</a:t>
            </a:r>
          </a:p>
          <a:p>
            <a:pPr>
              <a:buFont typeface="+mj-lt"/>
              <a:buAutoNum type="arabicPeriod"/>
            </a:pPr>
            <a:r>
              <a:rPr lang="en-US" dirty="0" smtClean="0"/>
              <a:t>In the name field add ‘.</a:t>
            </a:r>
            <a:r>
              <a:rPr lang="en-US" dirty="0" err="1" smtClean="0"/>
              <a:t>dat</a:t>
            </a:r>
            <a:r>
              <a:rPr lang="en-US" dirty="0" smtClean="0"/>
              <a:t>’ to the end of the file name as shown below and select ‘Save’</a:t>
            </a:r>
          </a:p>
          <a:p>
            <a:endParaRPr lang="en-US" dirty="0"/>
          </a:p>
        </p:txBody>
      </p:sp>
      <p:pic>
        <p:nvPicPr>
          <p:cNvPr id="409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75865" r="12407"/>
          <a:stretch/>
        </p:blipFill>
        <p:spPr bwMode="auto">
          <a:xfrm>
            <a:off x="457200" y="3581400"/>
            <a:ext cx="8357910"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58700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835</TotalTime>
  <Words>549</Words>
  <Application>Microsoft Office PowerPoint</Application>
  <PresentationFormat>On-screen Show (4:3)</PresentationFormat>
  <Paragraphs>70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Angles</vt:lpstr>
      <vt:lpstr>EDI/ASCII Training  </vt:lpstr>
      <vt:lpstr>Agenda</vt:lpstr>
      <vt:lpstr>Ascii Spreadsheet Discussion</vt:lpstr>
      <vt:lpstr>Enabling macros</vt:lpstr>
      <vt:lpstr>Enabling Macros</vt:lpstr>
      <vt:lpstr>Enabling macros</vt:lpstr>
      <vt:lpstr>Creating test data</vt:lpstr>
      <vt:lpstr>Creating test data</vt:lpstr>
      <vt:lpstr>Creating test data</vt:lpstr>
      <vt:lpstr>Manipulating the files</vt:lpstr>
      <vt:lpstr>Triggering errors</vt:lpstr>
      <vt:lpstr>Triggering errors</vt:lpstr>
      <vt:lpstr>Understanding the interface</vt:lpstr>
      <vt:lpstr>Understanding the interface</vt:lpstr>
      <vt:lpstr>User interface samples</vt:lpstr>
      <vt:lpstr>Sample level 2 display</vt:lpstr>
      <vt:lpstr>exercises</vt:lpstr>
      <vt:lpstr>Questions/Concerns?</vt:lpstr>
      <vt:lpstr>Thank you!!!!!!!!! Good Luck with testing</vt:lpstr>
    </vt:vector>
  </TitlesOfParts>
  <Company>SICPA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EDI/ASCII Training</dc:title>
  <dc:creator>Reed Jr., Reggie</dc:creator>
  <cp:lastModifiedBy>Reed Jr., Reggie</cp:lastModifiedBy>
  <cp:revision>18</cp:revision>
  <dcterms:created xsi:type="dcterms:W3CDTF">2018-11-06T02:04:01Z</dcterms:created>
  <dcterms:modified xsi:type="dcterms:W3CDTF">2019-04-18T16:57:01Z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280f873b-7248-4e86-b0b1-fed73f56123d</vt:lpwstr>
  </property>
  <property fmtid="{D5CDD505-2E9C-101B-9397-08002B2CF9AE}" pid="3" name="Classification">
    <vt:lpwstr>Internal</vt:lpwstr>
  </property>
</Properties>
</file>